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5" r:id="rId9"/>
    <p:sldId id="266" r:id="rId10"/>
    <p:sldId id="267" r:id="rId11"/>
    <p:sldId id="268" r:id="rId12"/>
    <p:sldId id="270" r:id="rId13"/>
    <p:sldId id="271" r:id="rId14"/>
    <p:sldId id="272" r:id="rId15"/>
    <p:sldId id="273" r:id="rId16"/>
    <p:sldId id="274" r:id="rId17"/>
    <p:sldId id="275" r:id="rId18"/>
    <p:sldId id="276" r:id="rId19"/>
    <p:sldId id="277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50F02C7-426D-4AC8-9B84-8FCDE48E8E96}" type="doc">
      <dgm:prSet loTypeId="urn:microsoft.com/office/officeart/2005/8/layout/hierarchy2" loCatId="hierarchy" qsTypeId="urn:microsoft.com/office/officeart/2005/8/quickstyle/3d4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1ADE916-5DD0-4CEC-B08C-656389816B87}">
      <dgm:prSet phldrT="[Текст]"/>
      <dgm:spPr/>
      <dgm:t>
        <a:bodyPr/>
        <a:lstStyle/>
        <a:p>
          <a:r>
            <a:rPr lang="ru-RU" dirty="0"/>
            <a:t>Формы представления информации</a:t>
          </a:r>
        </a:p>
      </dgm:t>
    </dgm:pt>
    <dgm:pt modelId="{6C64E861-1CDD-41D1-8420-D405808D0F84}" type="parTrans" cxnId="{28E9FB5E-B2DF-48E0-B979-7B9FCDF033A6}">
      <dgm:prSet/>
      <dgm:spPr/>
      <dgm:t>
        <a:bodyPr/>
        <a:lstStyle/>
        <a:p>
          <a:endParaRPr lang="ru-RU"/>
        </a:p>
      </dgm:t>
    </dgm:pt>
    <dgm:pt modelId="{24445D38-B567-4928-83EA-F1C4EE5AB10F}" type="sibTrans" cxnId="{28E9FB5E-B2DF-48E0-B979-7B9FCDF033A6}">
      <dgm:prSet/>
      <dgm:spPr/>
      <dgm:t>
        <a:bodyPr/>
        <a:lstStyle/>
        <a:p>
          <a:endParaRPr lang="ru-RU"/>
        </a:p>
      </dgm:t>
    </dgm:pt>
    <dgm:pt modelId="{E348508A-E510-4E45-927D-C21462A7C975}">
      <dgm:prSet phldrT="[Текст]"/>
      <dgm:spPr/>
      <dgm:t>
        <a:bodyPr/>
        <a:lstStyle/>
        <a:p>
          <a:r>
            <a:rPr lang="ru-RU" dirty="0"/>
            <a:t>естественный язык</a:t>
          </a:r>
        </a:p>
      </dgm:t>
    </dgm:pt>
    <dgm:pt modelId="{6B1809ED-080E-4E0B-BBD4-E11A7B6C4A13}" type="parTrans" cxnId="{61949935-BB44-4E3D-B5F6-BBF97A22D145}">
      <dgm:prSet/>
      <dgm:spPr/>
      <dgm:t>
        <a:bodyPr/>
        <a:lstStyle/>
        <a:p>
          <a:endParaRPr lang="ru-RU"/>
        </a:p>
      </dgm:t>
    </dgm:pt>
    <dgm:pt modelId="{C9D04195-290F-471C-B6DF-FB0151E25FFB}" type="sibTrans" cxnId="{61949935-BB44-4E3D-B5F6-BBF97A22D145}">
      <dgm:prSet/>
      <dgm:spPr/>
      <dgm:t>
        <a:bodyPr/>
        <a:lstStyle/>
        <a:p>
          <a:endParaRPr lang="ru-RU"/>
        </a:p>
      </dgm:t>
    </dgm:pt>
    <dgm:pt modelId="{E2DD242F-A1B7-4B4C-9DD5-1A2F4B7F5F5E}">
      <dgm:prSet phldrT="[Текст]"/>
      <dgm:spPr/>
      <dgm:t>
        <a:bodyPr/>
        <a:lstStyle/>
        <a:p>
          <a:r>
            <a:rPr lang="ru-RU" dirty="0"/>
            <a:t>формальный язык</a:t>
          </a:r>
        </a:p>
      </dgm:t>
    </dgm:pt>
    <dgm:pt modelId="{9A3AAAFD-21FE-468F-9A77-73F28EA857D0}" type="parTrans" cxnId="{96328E19-6556-4093-AB98-E587AF86D3A2}">
      <dgm:prSet/>
      <dgm:spPr/>
      <dgm:t>
        <a:bodyPr/>
        <a:lstStyle/>
        <a:p>
          <a:endParaRPr lang="ru-RU"/>
        </a:p>
      </dgm:t>
    </dgm:pt>
    <dgm:pt modelId="{6F4286D2-1C17-4726-8D70-1FEAB774776B}" type="sibTrans" cxnId="{96328E19-6556-4093-AB98-E587AF86D3A2}">
      <dgm:prSet/>
      <dgm:spPr/>
      <dgm:t>
        <a:bodyPr/>
        <a:lstStyle/>
        <a:p>
          <a:endParaRPr lang="ru-RU"/>
        </a:p>
      </dgm:t>
    </dgm:pt>
    <dgm:pt modelId="{6119AD50-34A7-445B-A709-B10CC5619617}" type="pres">
      <dgm:prSet presAssocID="{150F02C7-426D-4AC8-9B84-8FCDE48E8E96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43132D6-26D7-4A78-A3B8-5C46F98C9582}" type="pres">
      <dgm:prSet presAssocID="{71ADE916-5DD0-4CEC-B08C-656389816B87}" presName="root1" presStyleCnt="0"/>
      <dgm:spPr/>
    </dgm:pt>
    <dgm:pt modelId="{185387DF-2219-4248-AC3E-95A1AA38CBAD}" type="pres">
      <dgm:prSet presAssocID="{71ADE916-5DD0-4CEC-B08C-656389816B87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80FAB60-85A4-424A-9DCB-23D5A683ABF8}" type="pres">
      <dgm:prSet presAssocID="{71ADE916-5DD0-4CEC-B08C-656389816B87}" presName="level2hierChild" presStyleCnt="0"/>
      <dgm:spPr/>
    </dgm:pt>
    <dgm:pt modelId="{C94EE465-232B-4972-BA4B-6112EB7A9269}" type="pres">
      <dgm:prSet presAssocID="{6B1809ED-080E-4E0B-BBD4-E11A7B6C4A13}" presName="conn2-1" presStyleLbl="parChTrans1D2" presStyleIdx="0" presStyleCnt="2"/>
      <dgm:spPr/>
      <dgm:t>
        <a:bodyPr/>
        <a:lstStyle/>
        <a:p>
          <a:endParaRPr lang="ru-RU"/>
        </a:p>
      </dgm:t>
    </dgm:pt>
    <dgm:pt modelId="{6D18EF7C-9985-45FD-A956-0E11BDAD47F6}" type="pres">
      <dgm:prSet presAssocID="{6B1809ED-080E-4E0B-BBD4-E11A7B6C4A13}" presName="connTx" presStyleLbl="parChTrans1D2" presStyleIdx="0" presStyleCnt="2"/>
      <dgm:spPr/>
      <dgm:t>
        <a:bodyPr/>
        <a:lstStyle/>
        <a:p>
          <a:endParaRPr lang="ru-RU"/>
        </a:p>
      </dgm:t>
    </dgm:pt>
    <dgm:pt modelId="{8ECED6D8-B793-45DA-8E11-5B9DEFF49EF2}" type="pres">
      <dgm:prSet presAssocID="{E348508A-E510-4E45-927D-C21462A7C975}" presName="root2" presStyleCnt="0"/>
      <dgm:spPr/>
    </dgm:pt>
    <dgm:pt modelId="{4A795870-B63A-4D29-8478-A0E43A01686B}" type="pres">
      <dgm:prSet presAssocID="{E348508A-E510-4E45-927D-C21462A7C975}" presName="LevelTwoTextNode" presStyleLbl="node2" presStyleIdx="0" presStyleCnt="2" custLinFactNeighborX="-772" custLinFactNeighborY="-7483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042862C-071D-4E69-B076-C7F8FD15215F}" type="pres">
      <dgm:prSet presAssocID="{E348508A-E510-4E45-927D-C21462A7C975}" presName="level3hierChild" presStyleCnt="0"/>
      <dgm:spPr/>
    </dgm:pt>
    <dgm:pt modelId="{E1424B71-866F-48FA-AF6A-BC72C39E3066}" type="pres">
      <dgm:prSet presAssocID="{9A3AAAFD-21FE-468F-9A77-73F28EA857D0}" presName="conn2-1" presStyleLbl="parChTrans1D2" presStyleIdx="1" presStyleCnt="2"/>
      <dgm:spPr/>
      <dgm:t>
        <a:bodyPr/>
        <a:lstStyle/>
        <a:p>
          <a:endParaRPr lang="ru-RU"/>
        </a:p>
      </dgm:t>
    </dgm:pt>
    <dgm:pt modelId="{FD476D63-1014-4E48-ABD9-36BB0D49FFDD}" type="pres">
      <dgm:prSet presAssocID="{9A3AAAFD-21FE-468F-9A77-73F28EA857D0}" presName="connTx" presStyleLbl="parChTrans1D2" presStyleIdx="1" presStyleCnt="2"/>
      <dgm:spPr/>
      <dgm:t>
        <a:bodyPr/>
        <a:lstStyle/>
        <a:p>
          <a:endParaRPr lang="ru-RU"/>
        </a:p>
      </dgm:t>
    </dgm:pt>
    <dgm:pt modelId="{22BDF845-9648-4859-B571-DA165C7A1197}" type="pres">
      <dgm:prSet presAssocID="{E2DD242F-A1B7-4B4C-9DD5-1A2F4B7F5F5E}" presName="root2" presStyleCnt="0"/>
      <dgm:spPr/>
    </dgm:pt>
    <dgm:pt modelId="{587A319C-E7AF-41F5-8D7B-43060856D842}" type="pres">
      <dgm:prSet presAssocID="{E2DD242F-A1B7-4B4C-9DD5-1A2F4B7F5F5E}" presName="LevelTwoTextNode" presStyleLbl="node2" presStyleIdx="1" presStyleCnt="2" custLinFactNeighborX="-758" custLinFactNeighborY="4558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E4CD882-DF3E-43A4-BF06-156BB44F6C34}" type="pres">
      <dgm:prSet presAssocID="{E2DD242F-A1B7-4B4C-9DD5-1A2F4B7F5F5E}" presName="level3hierChild" presStyleCnt="0"/>
      <dgm:spPr/>
    </dgm:pt>
  </dgm:ptLst>
  <dgm:cxnLst>
    <dgm:cxn modelId="{7FF4B7C0-D8FA-4F46-A12D-D8E02340CAD1}" type="presOf" srcId="{6B1809ED-080E-4E0B-BBD4-E11A7B6C4A13}" destId="{6D18EF7C-9985-45FD-A956-0E11BDAD47F6}" srcOrd="1" destOrd="0" presId="urn:microsoft.com/office/officeart/2005/8/layout/hierarchy2"/>
    <dgm:cxn modelId="{753D9484-9444-4CA3-82E0-365C3E918C67}" type="presOf" srcId="{150F02C7-426D-4AC8-9B84-8FCDE48E8E96}" destId="{6119AD50-34A7-445B-A709-B10CC5619617}" srcOrd="0" destOrd="0" presId="urn:microsoft.com/office/officeart/2005/8/layout/hierarchy2"/>
    <dgm:cxn modelId="{28E9FB5E-B2DF-48E0-B979-7B9FCDF033A6}" srcId="{150F02C7-426D-4AC8-9B84-8FCDE48E8E96}" destId="{71ADE916-5DD0-4CEC-B08C-656389816B87}" srcOrd="0" destOrd="0" parTransId="{6C64E861-1CDD-41D1-8420-D405808D0F84}" sibTransId="{24445D38-B567-4928-83EA-F1C4EE5AB10F}"/>
    <dgm:cxn modelId="{C47CCD6B-AC35-497B-AC95-366C3094F282}" type="presOf" srcId="{E348508A-E510-4E45-927D-C21462A7C975}" destId="{4A795870-B63A-4D29-8478-A0E43A01686B}" srcOrd="0" destOrd="0" presId="urn:microsoft.com/office/officeart/2005/8/layout/hierarchy2"/>
    <dgm:cxn modelId="{67027985-E973-4003-AD11-BF8BD4DD146D}" type="presOf" srcId="{9A3AAAFD-21FE-468F-9A77-73F28EA857D0}" destId="{E1424B71-866F-48FA-AF6A-BC72C39E3066}" srcOrd="0" destOrd="0" presId="urn:microsoft.com/office/officeart/2005/8/layout/hierarchy2"/>
    <dgm:cxn modelId="{16E97A9F-3392-420F-BFB4-DD0ADB56C492}" type="presOf" srcId="{E2DD242F-A1B7-4B4C-9DD5-1A2F4B7F5F5E}" destId="{587A319C-E7AF-41F5-8D7B-43060856D842}" srcOrd="0" destOrd="0" presId="urn:microsoft.com/office/officeart/2005/8/layout/hierarchy2"/>
    <dgm:cxn modelId="{2B73890A-3D8E-4EDC-A8C8-87CB2C0C6899}" type="presOf" srcId="{71ADE916-5DD0-4CEC-B08C-656389816B87}" destId="{185387DF-2219-4248-AC3E-95A1AA38CBAD}" srcOrd="0" destOrd="0" presId="urn:microsoft.com/office/officeart/2005/8/layout/hierarchy2"/>
    <dgm:cxn modelId="{B538A58E-A46C-43E8-9A5E-754A0B8E111B}" type="presOf" srcId="{6B1809ED-080E-4E0B-BBD4-E11A7B6C4A13}" destId="{C94EE465-232B-4972-BA4B-6112EB7A9269}" srcOrd="0" destOrd="0" presId="urn:microsoft.com/office/officeart/2005/8/layout/hierarchy2"/>
    <dgm:cxn modelId="{360DAEBA-C702-4D2F-B583-596BECB8E783}" type="presOf" srcId="{9A3AAAFD-21FE-468F-9A77-73F28EA857D0}" destId="{FD476D63-1014-4E48-ABD9-36BB0D49FFDD}" srcOrd="1" destOrd="0" presId="urn:microsoft.com/office/officeart/2005/8/layout/hierarchy2"/>
    <dgm:cxn modelId="{61949935-BB44-4E3D-B5F6-BBF97A22D145}" srcId="{71ADE916-5DD0-4CEC-B08C-656389816B87}" destId="{E348508A-E510-4E45-927D-C21462A7C975}" srcOrd="0" destOrd="0" parTransId="{6B1809ED-080E-4E0B-BBD4-E11A7B6C4A13}" sibTransId="{C9D04195-290F-471C-B6DF-FB0151E25FFB}"/>
    <dgm:cxn modelId="{96328E19-6556-4093-AB98-E587AF86D3A2}" srcId="{71ADE916-5DD0-4CEC-B08C-656389816B87}" destId="{E2DD242F-A1B7-4B4C-9DD5-1A2F4B7F5F5E}" srcOrd="1" destOrd="0" parTransId="{9A3AAAFD-21FE-468F-9A77-73F28EA857D0}" sibTransId="{6F4286D2-1C17-4726-8D70-1FEAB774776B}"/>
    <dgm:cxn modelId="{A32CC6C8-3B75-490F-98D4-DBFBAB768405}" type="presParOf" srcId="{6119AD50-34A7-445B-A709-B10CC5619617}" destId="{243132D6-26D7-4A78-A3B8-5C46F98C9582}" srcOrd="0" destOrd="0" presId="urn:microsoft.com/office/officeart/2005/8/layout/hierarchy2"/>
    <dgm:cxn modelId="{BF61EFA8-3CCC-4D88-AE33-FEB84DA042B3}" type="presParOf" srcId="{243132D6-26D7-4A78-A3B8-5C46F98C9582}" destId="{185387DF-2219-4248-AC3E-95A1AA38CBAD}" srcOrd="0" destOrd="0" presId="urn:microsoft.com/office/officeart/2005/8/layout/hierarchy2"/>
    <dgm:cxn modelId="{1903D3E0-902B-41EC-A676-E42FEE752D1A}" type="presParOf" srcId="{243132D6-26D7-4A78-A3B8-5C46F98C9582}" destId="{880FAB60-85A4-424A-9DCB-23D5A683ABF8}" srcOrd="1" destOrd="0" presId="urn:microsoft.com/office/officeart/2005/8/layout/hierarchy2"/>
    <dgm:cxn modelId="{9ED96FA9-6775-40A6-B7B3-57C07456B0CA}" type="presParOf" srcId="{880FAB60-85A4-424A-9DCB-23D5A683ABF8}" destId="{C94EE465-232B-4972-BA4B-6112EB7A9269}" srcOrd="0" destOrd="0" presId="urn:microsoft.com/office/officeart/2005/8/layout/hierarchy2"/>
    <dgm:cxn modelId="{4E75C620-FF3C-4399-BC7A-D672AC9BDA5B}" type="presParOf" srcId="{C94EE465-232B-4972-BA4B-6112EB7A9269}" destId="{6D18EF7C-9985-45FD-A956-0E11BDAD47F6}" srcOrd="0" destOrd="0" presId="urn:microsoft.com/office/officeart/2005/8/layout/hierarchy2"/>
    <dgm:cxn modelId="{3587C9EF-C994-42C5-8792-DD71EFC48D06}" type="presParOf" srcId="{880FAB60-85A4-424A-9DCB-23D5A683ABF8}" destId="{8ECED6D8-B793-45DA-8E11-5B9DEFF49EF2}" srcOrd="1" destOrd="0" presId="urn:microsoft.com/office/officeart/2005/8/layout/hierarchy2"/>
    <dgm:cxn modelId="{2B43A572-CD1D-4D47-B7B3-9E24847ED1B0}" type="presParOf" srcId="{8ECED6D8-B793-45DA-8E11-5B9DEFF49EF2}" destId="{4A795870-B63A-4D29-8478-A0E43A01686B}" srcOrd="0" destOrd="0" presId="urn:microsoft.com/office/officeart/2005/8/layout/hierarchy2"/>
    <dgm:cxn modelId="{7EC7DE3D-9F11-4C19-B5AF-40CC31BF7658}" type="presParOf" srcId="{8ECED6D8-B793-45DA-8E11-5B9DEFF49EF2}" destId="{8042862C-071D-4E69-B076-C7F8FD15215F}" srcOrd="1" destOrd="0" presId="urn:microsoft.com/office/officeart/2005/8/layout/hierarchy2"/>
    <dgm:cxn modelId="{8DCC3FA1-D65A-4369-A154-D819674F29AB}" type="presParOf" srcId="{880FAB60-85A4-424A-9DCB-23D5A683ABF8}" destId="{E1424B71-866F-48FA-AF6A-BC72C39E3066}" srcOrd="2" destOrd="0" presId="urn:microsoft.com/office/officeart/2005/8/layout/hierarchy2"/>
    <dgm:cxn modelId="{DDB4F469-6986-4D13-991E-F6FF26A0DC3E}" type="presParOf" srcId="{E1424B71-866F-48FA-AF6A-BC72C39E3066}" destId="{FD476D63-1014-4E48-ABD9-36BB0D49FFDD}" srcOrd="0" destOrd="0" presId="urn:microsoft.com/office/officeart/2005/8/layout/hierarchy2"/>
    <dgm:cxn modelId="{0C20E5CA-3E75-453E-B270-04F7DBB81648}" type="presParOf" srcId="{880FAB60-85A4-424A-9DCB-23D5A683ABF8}" destId="{22BDF845-9648-4859-B571-DA165C7A1197}" srcOrd="3" destOrd="0" presId="urn:microsoft.com/office/officeart/2005/8/layout/hierarchy2"/>
    <dgm:cxn modelId="{D46EEE72-4C26-4852-B24D-DD02244A4D92}" type="presParOf" srcId="{22BDF845-9648-4859-B571-DA165C7A1197}" destId="{587A319C-E7AF-41F5-8D7B-43060856D842}" srcOrd="0" destOrd="0" presId="urn:microsoft.com/office/officeart/2005/8/layout/hierarchy2"/>
    <dgm:cxn modelId="{A288DD66-983C-42AA-B3A5-A45E239EBA70}" type="presParOf" srcId="{22BDF845-9648-4859-B571-DA165C7A1197}" destId="{CE4CD882-DF3E-43A4-BF06-156BB44F6C34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85387DF-2219-4248-AC3E-95A1AA38CBAD}">
      <dsp:nvSpPr>
        <dsp:cNvPr id="0" name=""/>
        <dsp:cNvSpPr/>
      </dsp:nvSpPr>
      <dsp:spPr>
        <a:xfrm>
          <a:off x="2190" y="1220122"/>
          <a:ext cx="2158414" cy="107920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/>
            <a:t>Формы представления информации</a:t>
          </a:r>
        </a:p>
      </dsp:txBody>
      <dsp:txXfrm>
        <a:off x="33799" y="1251731"/>
        <a:ext cx="2095196" cy="1015989"/>
      </dsp:txXfrm>
    </dsp:sp>
    <dsp:sp modelId="{C94EE465-232B-4972-BA4B-6112EB7A9269}">
      <dsp:nvSpPr>
        <dsp:cNvPr id="0" name=""/>
        <dsp:cNvSpPr/>
      </dsp:nvSpPr>
      <dsp:spPr>
        <a:xfrm rot="18285520">
          <a:off x="1841392" y="1122067"/>
          <a:ext cx="1485128" cy="55195"/>
        </a:xfrm>
        <a:custGeom>
          <a:avLst/>
          <a:gdLst/>
          <a:ahLst/>
          <a:cxnLst/>
          <a:rect l="0" t="0" r="0" b="0"/>
          <a:pathLst>
            <a:path>
              <a:moveTo>
                <a:pt x="0" y="27597"/>
              </a:moveTo>
              <a:lnTo>
                <a:pt x="1485128" y="2759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2546828" y="1112536"/>
        <a:ext cx="74256" cy="74256"/>
      </dsp:txXfrm>
    </dsp:sp>
    <dsp:sp modelId="{4A795870-B63A-4D29-8478-A0E43A01686B}">
      <dsp:nvSpPr>
        <dsp:cNvPr id="0" name=""/>
        <dsp:cNvSpPr/>
      </dsp:nvSpPr>
      <dsp:spPr>
        <a:xfrm>
          <a:off x="3007307" y="0"/>
          <a:ext cx="2158414" cy="107920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/>
            <a:t>естественный язык</a:t>
          </a:r>
        </a:p>
      </dsp:txBody>
      <dsp:txXfrm>
        <a:off x="3038916" y="31609"/>
        <a:ext cx="2095196" cy="1015989"/>
      </dsp:txXfrm>
    </dsp:sp>
    <dsp:sp modelId="{E1424B71-866F-48FA-AF6A-BC72C39E3066}">
      <dsp:nvSpPr>
        <dsp:cNvPr id="0" name=""/>
        <dsp:cNvSpPr/>
      </dsp:nvSpPr>
      <dsp:spPr>
        <a:xfrm rot="3162901">
          <a:off x="1885004" y="2288357"/>
          <a:ext cx="1398205" cy="55195"/>
        </a:xfrm>
        <a:custGeom>
          <a:avLst/>
          <a:gdLst/>
          <a:ahLst/>
          <a:cxnLst/>
          <a:rect l="0" t="0" r="0" b="0"/>
          <a:pathLst>
            <a:path>
              <a:moveTo>
                <a:pt x="0" y="27597"/>
              </a:moveTo>
              <a:lnTo>
                <a:pt x="1398205" y="2759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2549152" y="2281000"/>
        <a:ext cx="69910" cy="69910"/>
      </dsp:txXfrm>
    </dsp:sp>
    <dsp:sp modelId="{587A319C-E7AF-41F5-8D7B-43060856D842}">
      <dsp:nvSpPr>
        <dsp:cNvPr id="0" name=""/>
        <dsp:cNvSpPr/>
      </dsp:nvSpPr>
      <dsp:spPr>
        <a:xfrm>
          <a:off x="3007610" y="2332580"/>
          <a:ext cx="2158414" cy="107920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/>
            <a:t>формальный язык</a:t>
          </a:r>
        </a:p>
      </dsp:txBody>
      <dsp:txXfrm>
        <a:off x="3039219" y="2364189"/>
        <a:ext cx="2095196" cy="101598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85B7657-6A93-4AB6-B92A-F6BBBAF96CA5}" type="datetimeFigureOut">
              <a:rPr lang="ru-RU" smtClean="0"/>
              <a:t>14.06.2017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3EDC130-767A-4207-A4EA-AC3356DEA53A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85B7657-6A93-4AB6-B92A-F6BBBAF96CA5}" type="datetimeFigureOut">
              <a:rPr lang="ru-RU" smtClean="0"/>
              <a:t>14.06.2017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3EDC130-767A-4207-A4EA-AC3356DEA53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85B7657-6A93-4AB6-B92A-F6BBBAF96CA5}" type="datetimeFigureOut">
              <a:rPr lang="ru-RU" smtClean="0"/>
              <a:t>14.06.2017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3EDC130-767A-4207-A4EA-AC3356DEA53A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85B7657-6A93-4AB6-B92A-F6BBBAF96CA5}" type="datetimeFigureOut">
              <a:rPr lang="ru-RU" smtClean="0"/>
              <a:t>14.06.2017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3EDC130-767A-4207-A4EA-AC3356DEA53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85B7657-6A93-4AB6-B92A-F6BBBAF96CA5}" type="datetimeFigureOut">
              <a:rPr lang="ru-RU" smtClean="0"/>
              <a:t>14.06.2017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3EDC130-767A-4207-A4EA-AC3356DEA53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85B7657-6A93-4AB6-B92A-F6BBBAF96CA5}" type="datetimeFigureOut">
              <a:rPr lang="ru-RU" smtClean="0"/>
              <a:t>14.06.2017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3EDC130-767A-4207-A4EA-AC3356DEA53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85B7657-6A93-4AB6-B92A-F6BBBAF96CA5}" type="datetimeFigureOut">
              <a:rPr lang="ru-RU" smtClean="0"/>
              <a:t>14.06.2017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3EDC130-767A-4207-A4EA-AC3356DEA53A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85B7657-6A93-4AB6-B92A-F6BBBAF96CA5}" type="datetimeFigureOut">
              <a:rPr lang="ru-RU" smtClean="0"/>
              <a:t>14.06.2017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3EDC130-767A-4207-A4EA-AC3356DEA53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85B7657-6A93-4AB6-B92A-F6BBBAF96CA5}" type="datetimeFigureOut">
              <a:rPr lang="ru-RU" smtClean="0"/>
              <a:t>14.06.2017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3EDC130-767A-4207-A4EA-AC3356DEA53A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85B7657-6A93-4AB6-B92A-F6BBBAF96CA5}" type="datetimeFigureOut">
              <a:rPr lang="ru-RU" smtClean="0"/>
              <a:t>14.06.2017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3EDC130-767A-4207-A4EA-AC3356DEA53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85B7657-6A93-4AB6-B92A-F6BBBAF96CA5}" type="datetimeFigureOut">
              <a:rPr lang="ru-RU" smtClean="0"/>
              <a:t>14.06.2017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3EDC130-767A-4207-A4EA-AC3356DEA53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285B7657-6A93-4AB6-B92A-F6BBBAF96CA5}" type="datetimeFigureOut">
              <a:rPr lang="ru-RU" smtClean="0"/>
              <a:t>14.06.2017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F3EDC130-767A-4207-A4EA-AC3356DEA53A}" type="slidenum">
              <a:rPr lang="ru-RU" smtClean="0"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gif"/><Relationship Id="rId13" Type="http://schemas.openxmlformats.org/officeDocument/2006/relationships/image" Target="../media/image18.png"/><Relationship Id="rId3" Type="http://schemas.openxmlformats.org/officeDocument/2006/relationships/image" Target="../media/image8.gif"/><Relationship Id="rId7" Type="http://schemas.openxmlformats.org/officeDocument/2006/relationships/image" Target="../media/image12.gif"/><Relationship Id="rId12" Type="http://schemas.openxmlformats.org/officeDocument/2006/relationships/image" Target="../media/image17.gif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.wav"/><Relationship Id="rId6" Type="http://schemas.openxmlformats.org/officeDocument/2006/relationships/image" Target="../media/image11.gif"/><Relationship Id="rId11" Type="http://schemas.openxmlformats.org/officeDocument/2006/relationships/image" Target="../media/image16.gif"/><Relationship Id="rId5" Type="http://schemas.openxmlformats.org/officeDocument/2006/relationships/image" Target="../media/image10.gif"/><Relationship Id="rId10" Type="http://schemas.openxmlformats.org/officeDocument/2006/relationships/image" Target="../media/image15.gif"/><Relationship Id="rId4" Type="http://schemas.openxmlformats.org/officeDocument/2006/relationships/image" Target="../media/image9.jpeg"/><Relationship Id="rId9" Type="http://schemas.openxmlformats.org/officeDocument/2006/relationships/image" Target="../media/image14.gif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188640"/>
            <a:ext cx="7848871" cy="6120680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Проверка д/з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Приведите примеры известных вам носителей информации.</a:t>
            </a:r>
            <a:b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Дайте определение информационного процесса.</a:t>
            </a:r>
            <a:b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Что такое информационная деятельность.</a:t>
            </a:r>
            <a:b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 Опишите в общих чертах организацию 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WWW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b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Какие поисковые системы вам известны?</a:t>
            </a:r>
            <a:b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Каким браузером вы пользуетесь в школе?</a:t>
            </a:r>
            <a:b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 Перечислите основные типы поисковых запросов.</a:t>
            </a:r>
            <a:b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Что обеспечивают гиперссылки в плане навигации по информационным ресурсам Всемирной паутины? </a:t>
            </a:r>
          </a:p>
        </p:txBody>
      </p:sp>
    </p:spTree>
    <p:extLst>
      <p:ext uri="{BB962C8B-B14F-4D97-AF65-F5344CB8AC3E}">
        <p14:creationId xmlns:p14="http://schemas.microsoft.com/office/powerpoint/2010/main" val="2185452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Картинки по запросу беседа двух людей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01244" y="260647"/>
            <a:ext cx="2662233" cy="2654562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4067944" y="556877"/>
            <a:ext cx="485778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Налево, прямо по коридору, направо, вниз по лестнице, налево, прямо по коридору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1979712" y="2996952"/>
            <a:ext cx="5397351" cy="32368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795033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 txBox="1">
            <a:spLocks noGrp="1"/>
          </p:cNvSpPr>
          <p:nvPr>
            <p:ph idx="1"/>
          </p:nvPr>
        </p:nvSpPr>
        <p:spPr>
          <a:xfrm>
            <a:off x="1115616" y="1447800"/>
            <a:ext cx="7818072" cy="30315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2296" indent="0" algn="ctr">
              <a:buNone/>
            </a:pPr>
            <a:r>
              <a:rPr lang="ru-RU" sz="4400" b="1" spc="150" dirty="0" smtClean="0">
                <a:latin typeface="Times New Roman" pitchFamily="18" charset="0"/>
                <a:cs typeface="Times New Roman" pitchFamily="18" charset="0"/>
              </a:rPr>
              <a:t>15 16 6 5 17 18 1 3 11 6 13 9 6</a:t>
            </a:r>
          </a:p>
          <a:p>
            <a:pPr algn="ctr"/>
            <a:endParaRPr lang="ru-RU" sz="4400" b="1" spc="150" dirty="0" smtClean="0">
              <a:latin typeface="Times New Roman" pitchFamily="18" charset="0"/>
              <a:cs typeface="Times New Roman" pitchFamily="18" charset="0"/>
            </a:endParaRPr>
          </a:p>
          <a:p>
            <a:pPr marL="82296" indent="0" algn="ctr">
              <a:buNone/>
            </a:pPr>
            <a:r>
              <a:rPr lang="ru-RU" sz="4400" b="1" spc="150" dirty="0" smtClean="0">
                <a:latin typeface="Times New Roman" pitchFamily="18" charset="0"/>
                <a:cs typeface="Times New Roman" pitchFamily="18" charset="0"/>
              </a:rPr>
              <a:t>9 13 20 14 16 12 1 22 9 9 </a:t>
            </a:r>
          </a:p>
          <a:p>
            <a:pPr marL="82296" indent="0" algn="ctr">
              <a:buNone/>
            </a:pPr>
            <a:endParaRPr lang="ru-RU" sz="4400" b="1" spc="15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3" descr="http://www.studfiles.ru/html/2706/969/html_wYmd4TbHZh.SNmg/htmlconvd-gA42iy_html_m8aff73e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15616" y="4365104"/>
            <a:ext cx="7858180" cy="129471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15261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idx="1"/>
          </p:nvPr>
        </p:nvSpPr>
        <p:spPr>
          <a:xfrm>
            <a:off x="1435608" y="188640"/>
            <a:ext cx="7498080" cy="6059760"/>
          </a:xfrm>
        </p:spPr>
        <p:txBody>
          <a:bodyPr>
            <a:normAutofit/>
          </a:bodyPr>
          <a:lstStyle/>
          <a:p>
            <a:pPr marL="82296" indent="0" algn="ctr">
              <a:buNone/>
            </a:pPr>
            <a:r>
              <a:rPr lang="ru-RU" sz="4800" b="1" dirty="0" smtClean="0">
                <a:latin typeface="Times New Roman" pitchFamily="18" charset="0"/>
                <a:cs typeface="Times New Roman" pitchFamily="18" charset="0"/>
              </a:rPr>
              <a:t>Знаю / не знаю</a:t>
            </a:r>
          </a:p>
          <a:p>
            <a:pPr marL="82296" indent="0" algn="ctr">
              <a:buNone/>
            </a:pPr>
            <a:endParaRPr lang="ru-RU" sz="4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Объект 2"/>
          <p:cNvSpPr txBox="1">
            <a:spLocks/>
          </p:cNvSpPr>
          <p:nvPr/>
        </p:nvSpPr>
        <p:spPr>
          <a:xfrm>
            <a:off x="1187624" y="980728"/>
            <a:ext cx="7704856" cy="5544616"/>
          </a:xfrm>
          <a:prstGeom prst="rect">
            <a:avLst/>
          </a:prstGeom>
        </p:spPr>
        <p:txBody>
          <a:bodyPr>
            <a:normAutofit fontScale="92500"/>
          </a:bodyPr>
          <a:lstStyle>
            <a:lvl1pPr marL="365760" indent="-283464" algn="l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37744" algn="l" rtl="0" eaLnBrk="1" latinLnBrk="0" hangingPunct="1">
              <a:lnSpc>
                <a:spcPct val="100000"/>
              </a:lnSpc>
              <a:spcBef>
                <a:spcPts val="550"/>
              </a:spcBef>
              <a:buClr>
                <a:schemeClr val="accent1"/>
              </a:buClr>
              <a:buFont typeface="Verdana"/>
              <a:buChar char="◦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86968" indent="-22860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2"/>
              </a:buClr>
              <a:buFont typeface="Wingdings 2"/>
              <a:buChar char="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173736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8448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0876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5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1907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3055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algn="just">
              <a:buFont typeface="Wingdings 2"/>
              <a:buNone/>
            </a:pP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1.  Я могу рассказать, в каких формах человек представляет информацию.</a:t>
            </a:r>
          </a:p>
          <a:p>
            <a:pPr algn="just">
              <a:buFont typeface="Wingdings 2"/>
              <a:buNone/>
            </a:pP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2. Я могу объяснить термины «кодирование» и «декодирование».</a:t>
            </a:r>
          </a:p>
          <a:p>
            <a:pPr algn="just">
              <a:buFont typeface="Wingdings 2"/>
              <a:buNone/>
            </a:pP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3. Я знаю, что такое знаковая система.</a:t>
            </a:r>
          </a:p>
          <a:p>
            <a:pPr algn="just">
              <a:buFont typeface="Wingdings 2"/>
              <a:buNone/>
            </a:pP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4. Я могу составить классификацию знаков и символов.</a:t>
            </a:r>
          </a:p>
          <a:p>
            <a:pPr algn="just"/>
            <a:endParaRPr lang="ru-RU" sz="4000" dirty="0" smtClean="0">
              <a:latin typeface="Times New Roman" pitchFamily="18" charset="0"/>
              <a:cs typeface="Times New Roman" pitchFamily="18" charset="0"/>
            </a:endParaRPr>
          </a:p>
          <a:p>
            <a:pPr indent="9525" algn="just">
              <a:buFont typeface="Wingdings 2"/>
              <a:buNone/>
            </a:pP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3911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indent="9525" algn="ctr">
              <a:buNone/>
            </a:pPr>
            <a:endParaRPr lang="ru-RU" sz="4000" dirty="0" smtClean="0">
              <a:latin typeface="Times New Roman" pitchFamily="18" charset="0"/>
              <a:cs typeface="Times New Roman" pitchFamily="18" charset="0"/>
            </a:endParaRPr>
          </a:p>
          <a:p>
            <a:pPr indent="9525" algn="ctr">
              <a:buNone/>
            </a:pPr>
            <a:endParaRPr lang="ru-RU" sz="4000" dirty="0">
              <a:latin typeface="Times New Roman" pitchFamily="18" charset="0"/>
              <a:cs typeface="Times New Roman" pitchFamily="18" charset="0"/>
            </a:endParaRPr>
          </a:p>
          <a:p>
            <a:pPr indent="9525" algn="ctr">
              <a:buNone/>
            </a:pP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Я 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хочу узнать, что такое…</a:t>
            </a:r>
          </a:p>
          <a:p>
            <a:pPr indent="9525" algn="ctr">
              <a:buNone/>
            </a:pP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Я хочу научиться…</a:t>
            </a:r>
          </a:p>
          <a:p>
            <a:pPr indent="9525" algn="ctr">
              <a:buNone/>
            </a:pP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Сегодня на уроке я хочу…</a:t>
            </a:r>
          </a:p>
          <a:p>
            <a:pPr indent="9525" algn="just">
              <a:buNone/>
            </a:pPr>
            <a:endParaRPr lang="ru-RU" sz="4000" b="1" dirty="0"/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800" b="1" dirty="0" smtClean="0">
                <a:latin typeface="Times New Roman" pitchFamily="18" charset="0"/>
                <a:cs typeface="Times New Roman" pitchFamily="18" charset="0"/>
              </a:rPr>
              <a:t>Моя цель</a:t>
            </a:r>
            <a:endParaRPr lang="ru-RU" sz="48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1768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>
            <a:spLocks noGrp="1"/>
          </p:cNvSpPr>
          <p:nvPr>
            <p:ph type="title"/>
          </p:nvPr>
        </p:nvSpPr>
        <p:spPr>
          <a:xfrm>
            <a:off x="1435608" y="548680"/>
            <a:ext cx="7498080" cy="108012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800" b="1" dirty="0" smtClean="0">
                <a:latin typeface="Times New Roman" pitchFamily="18" charset="0"/>
                <a:cs typeface="Times New Roman" pitchFamily="18" charset="0"/>
              </a:rPr>
              <a:t>Цель </a:t>
            </a:r>
            <a:r>
              <a:rPr lang="ru-RU" sz="4800" b="1" dirty="0" smtClean="0">
                <a:latin typeface="Times New Roman" pitchFamily="18" charset="0"/>
                <a:cs typeface="Times New Roman" pitchFamily="18" charset="0"/>
              </a:rPr>
              <a:t>урока</a:t>
            </a:r>
            <a:br>
              <a:rPr lang="ru-RU" sz="4800" b="1" dirty="0" smtClean="0">
                <a:latin typeface="Times New Roman" pitchFamily="18" charset="0"/>
                <a:cs typeface="Times New Roman" pitchFamily="18" charset="0"/>
              </a:rPr>
            </a:br>
            <a:endParaRPr lang="ru-RU" sz="4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785786" y="2214554"/>
            <a:ext cx="7704856" cy="3849291"/>
          </a:xfrm>
          <a:prstGeom prst="rect">
            <a:avLst/>
          </a:prstGeom>
        </p:spPr>
        <p:txBody>
          <a:bodyPr>
            <a:normAutofit/>
          </a:bodyPr>
          <a:lstStyle>
            <a:lvl1pPr marL="365760" indent="-283464" algn="l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37744" algn="l" rtl="0" eaLnBrk="1" latinLnBrk="0" hangingPunct="1">
              <a:lnSpc>
                <a:spcPct val="100000"/>
              </a:lnSpc>
              <a:spcBef>
                <a:spcPts val="550"/>
              </a:spcBef>
              <a:buClr>
                <a:schemeClr val="accent1"/>
              </a:buClr>
              <a:buFont typeface="Verdana"/>
              <a:buChar char="◦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86968" indent="-22860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2"/>
              </a:buClr>
              <a:buFont typeface="Wingdings 2"/>
              <a:buChar char="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173736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8448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0876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5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1907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3055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indent="9525" algn="ctr">
              <a:buFont typeface="Wingdings 2"/>
              <a:buNone/>
            </a:pPr>
            <a:r>
              <a:rPr lang="ru-RU" sz="4000" i="1" dirty="0" smtClean="0">
                <a:latin typeface="Times New Roman" pitchFamily="18" charset="0"/>
                <a:cs typeface="Times New Roman" pitchFamily="18" charset="0"/>
              </a:rPr>
              <a:t>понять, что значит термин «знак», «знаковая система», «кодирование», декодирование», узнать о роли знаков в повседневной жизни человека.</a:t>
            </a:r>
            <a:endParaRPr lang="ru-RU" sz="4000" dirty="0" smtClean="0">
              <a:latin typeface="Times New Roman" pitchFamily="18" charset="0"/>
              <a:cs typeface="Times New Roman" pitchFamily="18" charset="0"/>
            </a:endParaRPr>
          </a:p>
          <a:p>
            <a:pPr indent="9525" algn="just">
              <a:buFont typeface="Wingdings 2"/>
              <a:buNone/>
            </a:pPr>
            <a:endParaRPr lang="ru-RU" sz="4000" b="1" dirty="0"/>
          </a:p>
        </p:txBody>
      </p:sp>
    </p:spTree>
    <p:extLst>
      <p:ext uri="{BB962C8B-B14F-4D97-AF65-F5344CB8AC3E}">
        <p14:creationId xmlns:p14="http://schemas.microsoft.com/office/powerpoint/2010/main" val="55389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617901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>Задание 1.</a:t>
            </a:r>
            <a:br>
              <a:rPr lang="ru-RU" sz="27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7300" b="1" dirty="0" smtClean="0">
                <a:latin typeface="Times New Roman" pitchFamily="18" charset="0"/>
                <a:cs typeface="Times New Roman" pitchFamily="18" charset="0"/>
              </a:rPr>
              <a:t>ЗНАКИ РАЗНЫЕ ВАЖНЫ, ЗНАКИ ВСЯКИЕ НУЖНЫ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1026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6179016"/>
          </a:xfrm>
        </p:spPr>
        <p:txBody>
          <a:bodyPr/>
          <a:lstStyle/>
          <a:p>
            <a:pPr fontAlgn="t"/>
            <a:r>
              <a:rPr lang="ru-RU" dirty="0">
                <a:effectLst/>
              </a:rPr>
              <a:t/>
            </a:r>
            <a:br>
              <a:rPr lang="ru-RU" dirty="0">
                <a:effectLst/>
              </a:rPr>
            </a:br>
            <a:r>
              <a:rPr lang="ru-RU" dirty="0">
                <a:effectLst/>
              </a:rPr>
              <a:t/>
            </a:r>
            <a:br>
              <a:rPr lang="ru-RU" dirty="0">
                <a:effectLst/>
              </a:rPr>
            </a:br>
            <a:r>
              <a:rPr lang="ru-RU" dirty="0">
                <a:effectLst/>
              </a:rPr>
              <a:t/>
            </a:r>
            <a:br>
              <a:rPr lang="ru-RU" dirty="0">
                <a:effectLst/>
              </a:rPr>
            </a:br>
            <a:r>
              <a:rPr lang="ru-RU" dirty="0">
                <a:effectLst/>
              </a:rPr>
              <a:t/>
            </a:r>
            <a:br>
              <a:rPr lang="ru-RU" dirty="0">
                <a:effectLst/>
              </a:rPr>
            </a:br>
            <a:r>
              <a:rPr lang="ru-RU" dirty="0">
                <a:effectLst/>
              </a:rPr>
              <a:t/>
            </a:r>
            <a:br>
              <a:rPr lang="ru-RU" dirty="0">
                <a:effectLst/>
              </a:rPr>
            </a:br>
            <a:r>
              <a:rPr lang="ru-RU" dirty="0">
                <a:effectLst/>
              </a:rPr>
              <a:t/>
            </a:r>
            <a:br>
              <a:rPr lang="ru-RU" dirty="0">
                <a:effectLst/>
              </a:rPr>
            </a:br>
            <a:r>
              <a:rPr lang="ru-RU" dirty="0">
                <a:effectLst/>
              </a:rPr>
              <a:t/>
            </a:r>
            <a:br>
              <a:rPr lang="ru-RU" dirty="0">
                <a:effectLst/>
              </a:rPr>
            </a:br>
            <a:r>
              <a:rPr lang="ru-RU" dirty="0">
                <a:effectLst/>
              </a:rPr>
              <a:t/>
            </a:r>
            <a:br>
              <a:rPr lang="ru-RU" dirty="0">
                <a:effectLst/>
              </a:rPr>
            </a:br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3906991"/>
              </p:ext>
            </p:extLst>
          </p:nvPr>
        </p:nvGraphicFramePr>
        <p:xfrm>
          <a:off x="1259632" y="1052736"/>
          <a:ext cx="7704856" cy="4320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52428"/>
                <a:gridCol w="3852428"/>
              </a:tblGrid>
              <a:tr h="1080120">
                <a:tc>
                  <a:txBody>
                    <a:bodyPr/>
                    <a:lstStyle/>
                    <a:p>
                      <a:r>
                        <a:rPr lang="ru-RU" sz="36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Урок</a:t>
                      </a:r>
                      <a:endParaRPr lang="ru-RU" sz="3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Знаки (символы)</a:t>
                      </a:r>
                      <a:endParaRPr lang="ru-RU" sz="3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1080120"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Русский язык</a:t>
                      </a:r>
                      <a:endParaRPr lang="ru-RU" sz="3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, ! ? () «» </a:t>
                      </a:r>
                      <a:r>
                        <a:rPr lang="en-US" sz="36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^ §</a:t>
                      </a:r>
                      <a:endParaRPr lang="ru-RU" sz="3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1080120"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Математика</a:t>
                      </a:r>
                      <a:endParaRPr lang="ru-RU" sz="3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 - = &lt; &gt; / ± ½ %</a:t>
                      </a:r>
                      <a:endParaRPr lang="ru-RU" sz="3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1080120"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Информатика</a:t>
                      </a:r>
                      <a:endParaRPr lang="ru-RU" sz="3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* @ # &amp; </a:t>
                      </a:r>
                      <a:r>
                        <a:rPr lang="en-US" sz="36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Wingdings"/>
                        </a:rPr>
                        <a:t></a:t>
                      </a:r>
                      <a:endParaRPr lang="ru-RU" sz="3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12478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type="title"/>
          </p:nvPr>
        </p:nvSpPr>
        <p:spPr>
          <a:xfrm>
            <a:off x="827584" y="274320"/>
            <a:ext cx="8106104" cy="6251024"/>
          </a:xfrm>
        </p:spPr>
        <p:txBody>
          <a:bodyPr>
            <a:normAutofit/>
          </a:bodyPr>
          <a:lstStyle/>
          <a:p>
            <a:pPr indent="9525" algn="just">
              <a:buNone/>
            </a:pPr>
            <a:r>
              <a:rPr lang="ru-RU" sz="4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Знак</a:t>
            </a:r>
            <a:r>
              <a:rPr lang="ru-RU" sz="4600" dirty="0" smtClean="0">
                <a:latin typeface="Times New Roman" pitchFamily="18" charset="0"/>
                <a:cs typeface="Times New Roman" pitchFamily="18" charset="0"/>
              </a:rPr>
              <a:t> – это заменитель объекта: предмета, явления, действия, свойства или отношения. </a:t>
            </a:r>
          </a:p>
          <a:p>
            <a:pPr indent="9525" algn="just">
              <a:buNone/>
            </a:pPr>
            <a:endParaRPr lang="ru-RU" sz="4000" b="1" dirty="0"/>
          </a:p>
        </p:txBody>
      </p:sp>
      <p:pic>
        <p:nvPicPr>
          <p:cNvPr id="4" name="Picture 2" descr="http://boombob.ru/img/picture/Jun/18/aa9f0294fe8362bcf3beb49bf54c0a6b/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flipH="1">
            <a:off x="6500826" y="4148159"/>
            <a:ext cx="1772080" cy="171448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74993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6179016"/>
          </a:xfrm>
        </p:spPr>
        <p:txBody>
          <a:bodyPr>
            <a:normAutofit/>
          </a:bodyPr>
          <a:lstStyle/>
          <a:p>
            <a:pPr indent="9525" algn="ctr">
              <a:buNone/>
            </a:pPr>
            <a:r>
              <a:rPr lang="ru-RU" sz="4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Набор знаков (знаковая система) </a:t>
            </a:r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позволяет </a:t>
            </a:r>
            <a:r>
              <a:rPr lang="ru-RU" sz="4800" dirty="0" err="1" smtClean="0">
                <a:latin typeface="Times New Roman" pitchFamily="18" charset="0"/>
                <a:cs typeface="Times New Roman" pitchFamily="18" charset="0"/>
              </a:rPr>
              <a:t>переда-ющему</a:t>
            </a:r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 информацию вызвать в сознании принимающего информацию образ объекта.</a:t>
            </a:r>
          </a:p>
          <a:p>
            <a:pPr indent="9525" algn="ctr">
              <a:buNone/>
            </a:pPr>
            <a:endParaRPr lang="ru-RU" sz="4000" b="1" dirty="0"/>
          </a:p>
        </p:txBody>
      </p:sp>
    </p:spTree>
    <p:extLst>
      <p:ext uri="{BB962C8B-B14F-4D97-AF65-F5344CB8AC3E}">
        <p14:creationId xmlns:p14="http://schemas.microsoft.com/office/powerpoint/2010/main" val="853559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type="title"/>
          </p:nvPr>
        </p:nvSpPr>
        <p:spPr>
          <a:xfrm>
            <a:off x="1435100" y="274639"/>
            <a:ext cx="7499350" cy="4162473"/>
          </a:xfrm>
        </p:spPr>
        <p:txBody>
          <a:bodyPr>
            <a:normAutofit/>
          </a:bodyPr>
          <a:lstStyle/>
          <a:p>
            <a:pPr indent="9525" algn="just">
              <a:buNone/>
            </a:pPr>
            <a:r>
              <a:rPr lang="ru-RU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Знаковая система 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определяется множеством всех входящих в нее знаков (алфавитом) и правилами оперирования этими знаками.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 descr="http://rebenoklife.ru/wp-content/uploads/2016/01/1-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63688" y="4365104"/>
            <a:ext cx="2667019" cy="2000264"/>
          </a:xfrm>
          <a:prstGeom prst="rect">
            <a:avLst/>
          </a:prstGeom>
          <a:noFill/>
        </p:spPr>
      </p:pic>
      <p:pic>
        <p:nvPicPr>
          <p:cNvPr id="5" name="Picture 4" descr="http://www.ipfw.edu/dotAsset/62a2cda9-ded7-472b-84a1-75978fc09ed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60032" y="4400843"/>
            <a:ext cx="3929048" cy="196452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074885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1" name="Picture 5" descr="black43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4572000" cy="3557588"/>
          </a:xfrm>
          <a:prstGeom prst="rect">
            <a:avLst/>
          </a:prstGeom>
          <a:noFill/>
        </p:spPr>
      </p:pic>
      <p:pic>
        <p:nvPicPr>
          <p:cNvPr id="9222" name="Picture 6" descr="black43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56100" y="0"/>
            <a:ext cx="4787900" cy="3557588"/>
          </a:xfrm>
          <a:prstGeom prst="rect">
            <a:avLst/>
          </a:prstGeom>
          <a:noFill/>
        </p:spPr>
      </p:pic>
      <p:pic>
        <p:nvPicPr>
          <p:cNvPr id="9223" name="Picture 7" descr="black43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3300413"/>
            <a:ext cx="4572000" cy="3557587"/>
          </a:xfrm>
          <a:prstGeom prst="rect">
            <a:avLst/>
          </a:prstGeom>
          <a:noFill/>
        </p:spPr>
      </p:pic>
      <p:pic>
        <p:nvPicPr>
          <p:cNvPr id="9224" name="Picture 8" descr="black43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56100" y="3300413"/>
            <a:ext cx="4787900" cy="3557587"/>
          </a:xfrm>
          <a:prstGeom prst="rect">
            <a:avLst/>
          </a:prstGeom>
          <a:noFill/>
        </p:spPr>
      </p:pic>
      <p:sp>
        <p:nvSpPr>
          <p:cNvPr id="9226" name="AutoShape 10"/>
          <p:cNvSpPr>
            <a:spLocks noChangeArrowheads="1"/>
          </p:cNvSpPr>
          <p:nvPr/>
        </p:nvSpPr>
        <p:spPr bwMode="auto">
          <a:xfrm rot="-2453948">
            <a:off x="2987675" y="1989138"/>
            <a:ext cx="3384550" cy="3314700"/>
          </a:xfrm>
          <a:prstGeom prst="star4">
            <a:avLst>
              <a:gd name="adj" fmla="val 11542"/>
            </a:avLst>
          </a:prstGeom>
          <a:gradFill rotWithShape="1">
            <a:gsLst>
              <a:gs pos="0">
                <a:srgbClr val="990099"/>
              </a:gs>
              <a:gs pos="100000">
                <a:srgbClr val="FF00FF"/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9225" name="AutoShape 9"/>
          <p:cNvSpPr>
            <a:spLocks noChangeArrowheads="1"/>
          </p:cNvSpPr>
          <p:nvPr/>
        </p:nvSpPr>
        <p:spPr bwMode="auto">
          <a:xfrm>
            <a:off x="3276600" y="2060575"/>
            <a:ext cx="2736850" cy="2954338"/>
          </a:xfrm>
          <a:prstGeom prst="star4">
            <a:avLst>
              <a:gd name="adj" fmla="val 11542"/>
            </a:avLst>
          </a:prstGeom>
          <a:gradFill rotWithShape="1">
            <a:gsLst>
              <a:gs pos="0">
                <a:schemeClr val="accent1"/>
              </a:gs>
              <a:gs pos="100000">
                <a:srgbClr val="FFFF00"/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9227" name="AutoShape 11"/>
          <p:cNvSpPr>
            <a:spLocks noChangeArrowheads="1"/>
          </p:cNvSpPr>
          <p:nvPr/>
        </p:nvSpPr>
        <p:spPr bwMode="auto">
          <a:xfrm rot="-1728264">
            <a:off x="6084888" y="765175"/>
            <a:ext cx="1795462" cy="1603375"/>
          </a:xfrm>
          <a:prstGeom prst="star5">
            <a:avLst/>
          </a:prstGeom>
          <a:gradFill rotWithShape="1">
            <a:gsLst>
              <a:gs pos="0">
                <a:schemeClr val="bg1"/>
              </a:gs>
              <a:gs pos="100000">
                <a:srgbClr val="FF9900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pic>
        <p:nvPicPr>
          <p:cNvPr id="9219" name="Picture 3" descr="05_moon_meteorit_alh-81005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-1620838" y="0"/>
            <a:ext cx="1404938" cy="1038225"/>
          </a:xfrm>
          <a:prstGeom prst="rect">
            <a:avLst/>
          </a:prstGeom>
          <a:noFill/>
        </p:spPr>
      </p:pic>
      <p:pic>
        <p:nvPicPr>
          <p:cNvPr id="9229" name="Picture 13" descr="05_moon_meteorit_alh-81005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324975" y="0"/>
            <a:ext cx="1404938" cy="908050"/>
          </a:xfrm>
          <a:prstGeom prst="rect">
            <a:avLst/>
          </a:prstGeom>
          <a:noFill/>
        </p:spPr>
      </p:pic>
      <p:sp>
        <p:nvSpPr>
          <p:cNvPr id="9231" name="AutoShape 15"/>
          <p:cNvSpPr>
            <a:spLocks noChangeArrowheads="1"/>
          </p:cNvSpPr>
          <p:nvPr/>
        </p:nvSpPr>
        <p:spPr bwMode="auto">
          <a:xfrm>
            <a:off x="1042988" y="4797425"/>
            <a:ext cx="936625" cy="863600"/>
          </a:xfrm>
          <a:prstGeom prst="star5">
            <a:avLst/>
          </a:prstGeom>
          <a:gradFill rotWithShape="1">
            <a:gsLst>
              <a:gs pos="0">
                <a:srgbClr val="6699FF"/>
              </a:gs>
              <a:gs pos="100000">
                <a:srgbClr val="00FFFF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9233" name="AutoShape 17"/>
          <p:cNvSpPr>
            <a:spLocks noChangeArrowheads="1"/>
          </p:cNvSpPr>
          <p:nvPr/>
        </p:nvSpPr>
        <p:spPr bwMode="auto">
          <a:xfrm>
            <a:off x="3635375" y="549275"/>
            <a:ext cx="1223963" cy="1079500"/>
          </a:xfrm>
          <a:prstGeom prst="star5">
            <a:avLst/>
          </a:prstGeom>
          <a:gradFill rotWithShape="1">
            <a:gsLst>
              <a:gs pos="0">
                <a:srgbClr val="FFFF66"/>
              </a:gs>
              <a:gs pos="100000">
                <a:srgbClr val="00FF00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9234" name="AutoShape 18"/>
          <p:cNvSpPr>
            <a:spLocks noChangeArrowheads="1"/>
          </p:cNvSpPr>
          <p:nvPr/>
        </p:nvSpPr>
        <p:spPr bwMode="auto">
          <a:xfrm rot="-1624394">
            <a:off x="6283325" y="3414713"/>
            <a:ext cx="1731963" cy="1655762"/>
          </a:xfrm>
          <a:prstGeom prst="star5">
            <a:avLst/>
          </a:prstGeom>
          <a:gradFill rotWithShape="1">
            <a:gsLst>
              <a:gs pos="0">
                <a:srgbClr val="FF0066"/>
              </a:gs>
              <a:gs pos="100000">
                <a:srgbClr val="CC99FF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9235" name="AutoShape 19"/>
          <p:cNvSpPr>
            <a:spLocks noChangeArrowheads="1"/>
          </p:cNvSpPr>
          <p:nvPr/>
        </p:nvSpPr>
        <p:spPr bwMode="auto">
          <a:xfrm rot="-1624394">
            <a:off x="779463" y="1011238"/>
            <a:ext cx="1587500" cy="1511300"/>
          </a:xfrm>
          <a:prstGeom prst="star5">
            <a:avLst/>
          </a:prstGeom>
          <a:gradFill rotWithShape="1">
            <a:gsLst>
              <a:gs pos="0">
                <a:srgbClr val="990099"/>
              </a:gs>
              <a:gs pos="100000">
                <a:srgbClr val="FF99FF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9236" name="AutoShape 20"/>
          <p:cNvSpPr>
            <a:spLocks noChangeArrowheads="1"/>
          </p:cNvSpPr>
          <p:nvPr/>
        </p:nvSpPr>
        <p:spPr bwMode="auto">
          <a:xfrm rot="-1624394">
            <a:off x="3567113" y="4805363"/>
            <a:ext cx="1873250" cy="1736725"/>
          </a:xfrm>
          <a:prstGeom prst="star5">
            <a:avLst/>
          </a:prstGeom>
          <a:gradFill rotWithShape="1">
            <a:gsLst>
              <a:gs pos="0">
                <a:srgbClr val="33CC33"/>
              </a:gs>
              <a:gs pos="100000">
                <a:srgbClr val="FFFF00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ru-RU"/>
          </a:p>
        </p:txBody>
      </p:sp>
      <p:pic>
        <p:nvPicPr>
          <p:cNvPr id="9237" name="Picture 21" descr="earth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771775" y="4076700"/>
            <a:ext cx="1511300" cy="1511300"/>
          </a:xfrm>
          <a:prstGeom prst="rect">
            <a:avLst/>
          </a:prstGeom>
          <a:noFill/>
        </p:spPr>
      </p:pic>
      <p:pic>
        <p:nvPicPr>
          <p:cNvPr id="9238" name="Picture 22" descr="42"/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787900" y="3860800"/>
            <a:ext cx="792163" cy="792163"/>
          </a:xfrm>
          <a:prstGeom prst="rect">
            <a:avLst/>
          </a:prstGeom>
          <a:noFill/>
        </p:spPr>
      </p:pic>
      <p:pic>
        <p:nvPicPr>
          <p:cNvPr id="9239" name="Picture 23" descr="mars"/>
          <p:cNvPicPr>
            <a:picLocks noChangeAspect="1" noChangeArrowheads="1" noCrop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771775" y="2205038"/>
            <a:ext cx="863600" cy="863600"/>
          </a:xfrm>
          <a:prstGeom prst="rect">
            <a:avLst/>
          </a:prstGeom>
          <a:noFill/>
        </p:spPr>
      </p:pic>
      <p:pic>
        <p:nvPicPr>
          <p:cNvPr id="9240" name="Picture 24" descr="112"/>
          <p:cNvPicPr>
            <a:picLocks noChangeAspect="1" noChangeArrowheads="1" noCrop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7235825" y="3213100"/>
            <a:ext cx="1079500" cy="1079500"/>
          </a:xfrm>
          <a:prstGeom prst="rect">
            <a:avLst/>
          </a:prstGeom>
          <a:noFill/>
        </p:spPr>
      </p:pic>
      <p:pic>
        <p:nvPicPr>
          <p:cNvPr id="9241" name="Picture 25" descr="upiter"/>
          <p:cNvPicPr>
            <a:picLocks noChangeAspect="1" noChangeArrowheads="1" noCrop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2124075" y="708025"/>
            <a:ext cx="935038" cy="498475"/>
          </a:xfrm>
          <a:prstGeom prst="rect">
            <a:avLst/>
          </a:prstGeom>
          <a:noFill/>
        </p:spPr>
      </p:pic>
      <p:pic>
        <p:nvPicPr>
          <p:cNvPr id="9242" name="Picture 26" descr="r4"/>
          <p:cNvPicPr>
            <a:picLocks noChangeAspect="1" noChangeArrowheads="1" noCrop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 rot="16200000">
            <a:off x="-33337" y="5857875"/>
            <a:ext cx="1428750" cy="571500"/>
          </a:xfrm>
          <a:prstGeom prst="rect">
            <a:avLst/>
          </a:prstGeom>
          <a:noFill/>
        </p:spPr>
      </p:pic>
      <p:pic>
        <p:nvPicPr>
          <p:cNvPr id="9245" name="Picture 29" descr="r4"/>
          <p:cNvPicPr>
            <a:picLocks noChangeAspect="1" noChangeArrowheads="1" noCrop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395288" y="188913"/>
            <a:ext cx="1428750" cy="571500"/>
          </a:xfrm>
          <a:prstGeom prst="rect">
            <a:avLst/>
          </a:prstGeom>
          <a:noFill/>
        </p:spPr>
      </p:pic>
      <p:pic>
        <p:nvPicPr>
          <p:cNvPr id="9246" name="Picture 30" descr="r4"/>
          <p:cNvPicPr>
            <a:picLocks noChangeAspect="1" noChangeArrowheads="1" noCrop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 rot="5400000">
            <a:off x="7888288" y="617538"/>
            <a:ext cx="1428750" cy="571500"/>
          </a:xfrm>
          <a:prstGeom prst="rect">
            <a:avLst/>
          </a:prstGeom>
          <a:noFill/>
        </p:spPr>
      </p:pic>
      <p:pic>
        <p:nvPicPr>
          <p:cNvPr id="9248" name="Picture 32" descr="r7"/>
          <p:cNvPicPr>
            <a:picLocks noChangeAspect="1" noChangeArrowheads="1" noCrop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 rot="-23696382">
            <a:off x="4211638" y="1700213"/>
            <a:ext cx="1657350" cy="1104900"/>
          </a:xfrm>
          <a:prstGeom prst="rect">
            <a:avLst/>
          </a:prstGeom>
          <a:noFill/>
        </p:spPr>
      </p:pic>
      <p:pic>
        <p:nvPicPr>
          <p:cNvPr id="9249" name="Picture 33" descr="56r2"/>
          <p:cNvPicPr>
            <a:picLocks noChangeAspect="1" noChangeArrowheads="1" noCrop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-1371600" y="0"/>
            <a:ext cx="1371600" cy="495300"/>
          </a:xfrm>
          <a:prstGeom prst="rect">
            <a:avLst/>
          </a:prstGeom>
          <a:noFill/>
        </p:spPr>
      </p:pic>
      <p:pic>
        <p:nvPicPr>
          <p:cNvPr id="9250" name="Picture 34">
            <a:hlinkClick r:id="" action="ppaction://media"/>
          </p:cNvPr>
          <p:cNvPicPr>
            <a:picLocks noRot="1" noChangeAspect="1" noChangeArrowheads="1"/>
          </p:cNvPicPr>
          <p:nvPr>
            <a:wavAudioFile r:embed="rId1" name="принц.wav"/>
          </p:nvPr>
        </p:nvPicPr>
        <p:blipFill>
          <a:blip r:embed="rId13"/>
          <a:srcRect/>
          <a:stretch>
            <a:fillRect/>
          </a:stretch>
        </p:blipFill>
        <p:spPr bwMode="auto">
          <a:xfrm>
            <a:off x="7596188" y="6237288"/>
            <a:ext cx="304800" cy="3048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858613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25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92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3000" fill="hold"/>
                                        <p:tgtEl>
                                          <p:spTgt spid="92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000" fill="hold"/>
                                        <p:tgtEl>
                                          <p:spTgt spid="92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3000" fill="hold"/>
                                        <p:tgtEl>
                                          <p:spTgt spid="92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3000"/>
                                        <p:tgtEl>
                                          <p:spTgt spid="92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3000" fill="hold"/>
                                        <p:tgtEl>
                                          <p:spTgt spid="92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000" fill="hold"/>
                                        <p:tgtEl>
                                          <p:spTgt spid="92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92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8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22" dur="3000" fill="hold"/>
                                        <p:tgtEl>
                                          <p:spTgt spid="92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9000"/>
                            </p:stCondLst>
                            <p:childTnLst>
                              <p:par>
                                <p:cTn id="24" presetID="8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5" dur="3000" fill="hold"/>
                                        <p:tgtEl>
                                          <p:spTgt spid="92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2000"/>
                            </p:stCondLst>
                            <p:childTnLst>
                              <p:par>
                                <p:cTn id="27" presetID="10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92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92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2500"/>
                            </p:stCondLst>
                            <p:childTnLst>
                              <p:par>
                                <p:cTn id="34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2000" fill="hold"/>
                                        <p:tgtEl>
                                          <p:spTgt spid="92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92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4500"/>
                            </p:stCondLst>
                            <p:childTnLst>
                              <p:par>
                                <p:cTn id="39" presetID="10" presetClass="entr" presetSubtype="0" repeatCount="4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9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8500"/>
                            </p:stCondLst>
                            <p:childTnLst>
                              <p:par>
                                <p:cTn id="43" presetID="10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1000"/>
                                        <p:tgtEl>
                                          <p:spTgt spid="92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9500"/>
                            </p:stCondLst>
                            <p:childTnLst>
                              <p:par>
                                <p:cTn id="47" presetID="2" presetClass="exit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8" dur="3000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3000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2500"/>
                            </p:stCondLst>
                            <p:childTnLst>
                              <p:par>
                                <p:cTn id="52" presetID="2" presetClass="exit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3" dur="3000"/>
                                        <p:tgtEl>
                                          <p:spTgt spid="92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3000"/>
                                        <p:tgtEl>
                                          <p:spTgt spid="92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9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5500"/>
                            </p:stCondLst>
                            <p:childTnLst>
                              <p:par>
                                <p:cTn id="57" presetID="2" presetClass="exit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8" dur="3000"/>
                                        <p:tgtEl>
                                          <p:spTgt spid="92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3000"/>
                                        <p:tgtEl>
                                          <p:spTgt spid="92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9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85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9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9000"/>
                            </p:stCondLst>
                            <p:childTnLst>
                              <p:par>
                                <p:cTn id="66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92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9500"/>
                            </p:stCondLst>
                            <p:childTnLst>
                              <p:par>
                                <p:cTn id="7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9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30000"/>
                            </p:stCondLst>
                            <p:childTnLst>
                              <p:par>
                                <p:cTn id="74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1000"/>
                                        <p:tgtEl>
                                          <p:spTgt spid="92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31000"/>
                            </p:stCondLst>
                            <p:childTnLst>
                              <p:par>
                                <p:cTn id="7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9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31500"/>
                            </p:stCondLst>
                            <p:childTnLst>
                              <p:par>
                                <p:cTn id="82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1000"/>
                                        <p:tgtEl>
                                          <p:spTgt spid="92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32500"/>
                            </p:stCondLst>
                            <p:childTnLst>
                              <p:par>
                                <p:cTn id="8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9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33000"/>
                            </p:stCondLst>
                            <p:childTnLst>
                              <p:par>
                                <p:cTn id="90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1000"/>
                                        <p:tgtEl>
                                          <p:spTgt spid="92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34000"/>
                            </p:stCondLst>
                            <p:childTnLst>
                              <p:par>
                                <p:cTn id="9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9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34500"/>
                            </p:stCondLst>
                            <p:childTnLst>
                              <p:par>
                                <p:cTn id="98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9" dur="1000"/>
                                        <p:tgtEl>
                                          <p:spTgt spid="92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35500"/>
                            </p:stCondLst>
                            <p:childTnLst>
                              <p:par>
                                <p:cTn id="10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9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3.33333E-6 L 0.00035 -0.80532 " pathEditMode="relative" rAng="0" ptsTypes="AA">
                                      <p:cBhvr>
                                        <p:cTn id="106" dur="3000" fill="hold"/>
                                        <p:tgtEl>
                                          <p:spTgt spid="92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0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38500"/>
                            </p:stCondLst>
                            <p:childTnLst>
                              <p:par>
                                <p:cTn id="10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9" dur="500"/>
                                        <p:tgtEl>
                                          <p:spTgt spid="92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9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2.96296E-6 L 0.80382 -0.01018 " pathEditMode="relative" rAng="0" ptsTypes="AA">
                                      <p:cBhvr>
                                        <p:cTn id="115" dur="3000" fill="hold"/>
                                        <p:tgtEl>
                                          <p:spTgt spid="92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2" y="-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41500"/>
                            </p:stCondLst>
                            <p:childTnLst>
                              <p:par>
                                <p:cTn id="11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8" dur="500"/>
                                        <p:tgtEl>
                                          <p:spTgt spid="92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9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4" dur="3000"/>
                                        <p:tgtEl>
                                          <p:spTgt spid="92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5" dur="3000"/>
                                        <p:tgtEl>
                                          <p:spTgt spid="92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9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44500"/>
                            </p:stCondLst>
                            <p:childTnLst>
                              <p:par>
                                <p:cTn id="1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1000"/>
                                        <p:tgtEl>
                                          <p:spTgt spid="9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45500"/>
                            </p:stCondLst>
                            <p:childTnLst>
                              <p:par>
                                <p:cTn id="1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1000"/>
                                        <p:tgtEl>
                                          <p:spTgt spid="9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" presetClass="path" presetSubtype="0" repeatCount="4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677 -0.01991 C 0.02951 0.0875 -0.01042 0.2169 -0.09566 0.26829 C -0.1809 0.32084 -0.28021 0.27384 -0.31649 0.16667 C -0.35295 0.05926 -0.31319 -0.06944 -0.2276 -0.12106 C -0.14236 -0.17245 -0.0434 -0.12731 -0.00677 -0.01991 Z " pathEditMode="relative" rAng="3942850" ptsTypes="fffff">
                                      <p:cBhvr>
                                        <p:cTn id="136" dur="3000" spd="-100000" fill="hold"/>
                                        <p:tgtEl>
                                          <p:spTgt spid="92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5" y="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57500"/>
                            </p:stCondLst>
                            <p:childTnLst>
                              <p:par>
                                <p:cTn id="1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1000"/>
                                        <p:tgtEl>
                                          <p:spTgt spid="9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58500"/>
                            </p:stCondLst>
                            <p:childTnLst>
                              <p:par>
                                <p:cTn id="14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1000"/>
                                        <p:tgtEl>
                                          <p:spTgt spid="9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59500"/>
                            </p:stCondLst>
                            <p:childTnLst>
                              <p:par>
                                <p:cTn id="14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1000"/>
                                        <p:tgtEl>
                                          <p:spTgt spid="9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>
                            <p:stCondLst>
                              <p:cond delay="60500"/>
                            </p:stCondLst>
                            <p:childTnLst>
                              <p:par>
                                <p:cTn id="150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2" dur="3000" fill="hold"/>
                                        <p:tgtEl>
                                          <p:spTgt spid="92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3" dur="3000" fill="hold"/>
                                        <p:tgtEl>
                                          <p:spTgt spid="92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63500"/>
                            </p:stCondLst>
                            <p:childTnLst>
                              <p:par>
                                <p:cTn id="155" presetID="10" presetClass="entr" presetSubtype="0" repeatCount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1000"/>
                                        <p:tgtEl>
                                          <p:spTgt spid="9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66500"/>
                            </p:stCondLst>
                            <p:childTnLst>
                              <p:par>
                                <p:cTn id="159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-4.44444E-6 L -0.13385 0.30463 " pathEditMode="relative" rAng="0" ptsTypes="AA">
                                      <p:cBhvr>
                                        <p:cTn id="160" dur="3000" fill="hold"/>
                                        <p:tgtEl>
                                          <p:spTgt spid="92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7" y="152"/>
                                    </p:animMotion>
                                  </p:childTnLst>
                                </p:cTn>
                              </p:par>
                              <p:par>
                                <p:cTn id="161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2" dur="3000" fill="hold"/>
                                        <p:tgtEl>
                                          <p:spTgt spid="9248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3" fill="hold">
                            <p:stCondLst>
                              <p:cond delay="69500"/>
                            </p:stCondLst>
                            <p:childTnLst>
                              <p:par>
                                <p:cTn id="164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5" dur="2000" fill="hold"/>
                                        <p:tgtEl>
                                          <p:spTgt spid="923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>
                            <p:stCondLst>
                              <p:cond delay="71500"/>
                            </p:stCondLst>
                            <p:childTnLst>
                              <p:par>
                                <p:cTn id="16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8" dur="1000"/>
                                        <p:tgtEl>
                                          <p:spTgt spid="92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0" fill="hold">
                            <p:stCondLst>
                              <p:cond delay="72500"/>
                            </p:stCondLst>
                            <p:childTnLst>
                              <p:par>
                                <p:cTn id="171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2" dur="1000"/>
                                        <p:tgtEl>
                                          <p:spTgt spid="92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5" dur="1000"/>
                                        <p:tgtEl>
                                          <p:spTgt spid="92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8" dur="1000"/>
                                        <p:tgtEl>
                                          <p:spTgt spid="92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0" fill="hold">
                            <p:stCondLst>
                              <p:cond delay="73500"/>
                            </p:stCondLst>
                            <p:childTnLst>
                              <p:par>
                                <p:cTn id="181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2" dur="500"/>
                                        <p:tgtEl>
                                          <p:spTgt spid="92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4" fill="hold">
                            <p:stCondLst>
                              <p:cond delay="74000"/>
                            </p:stCondLst>
                            <p:childTnLst>
                              <p:par>
                                <p:cTn id="18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6" dur="2000"/>
                                        <p:tgtEl>
                                          <p:spTgt spid="92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88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250"/>
                </p:tgtEl>
              </p:cMediaNode>
            </p:audio>
          </p:childTnLst>
        </p:cTn>
      </p:par>
    </p:tnLst>
    <p:bldLst>
      <p:bldP spid="9226" grpId="0" animBg="1"/>
      <p:bldP spid="9226" grpId="1" animBg="1"/>
      <p:bldP spid="9226" grpId="2" animBg="1"/>
      <p:bldP spid="9225" grpId="0" animBg="1"/>
      <p:bldP spid="9225" grpId="1" animBg="1"/>
      <p:bldP spid="9225" grpId="2" animBg="1"/>
      <p:bldP spid="9227" grpId="0" animBg="1"/>
      <p:bldP spid="9227" grpId="1" animBg="1"/>
      <p:bldP spid="9227" grpId="2" animBg="1"/>
      <p:bldP spid="9231" grpId="0" animBg="1"/>
      <p:bldP spid="9231" grpId="1" animBg="1"/>
      <p:bldP spid="9233" grpId="0" animBg="1"/>
      <p:bldP spid="9233" grpId="1" animBg="1"/>
      <p:bldP spid="9234" grpId="0" animBg="1"/>
      <p:bldP spid="9234" grpId="1" animBg="1"/>
      <p:bldP spid="9235" grpId="0" animBg="1"/>
      <p:bldP spid="9235" grpId="1" animBg="1"/>
      <p:bldP spid="9236" grpId="0" animBg="1"/>
      <p:bldP spid="9236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festival.1september.ru/articles/574516/Image6931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91680" y="286696"/>
            <a:ext cx="6408712" cy="6348416"/>
          </a:xfrm>
          <a:prstGeom prst="rect">
            <a:avLst/>
          </a:prstGeom>
          <a:ln>
            <a:noFill/>
          </a:ln>
          <a:effectLst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val="2898786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11760" y="252097"/>
            <a:ext cx="5112568" cy="6444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045075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00100" y="1000108"/>
            <a:ext cx="738747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Пиктограмма должна быть:</a:t>
            </a:r>
            <a:endParaRPr lang="ru-RU" sz="4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71538" y="2143116"/>
            <a:ext cx="6429420" cy="58477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1) интуитивно понятной;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71538" y="3143248"/>
            <a:ext cx="6429420" cy="58477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2) простой;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71538" y="4214818"/>
            <a:ext cx="6429420" cy="58477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3) не перегружена графикой.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7510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эмблема 2015 КСШ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8232" y="585192"/>
            <a:ext cx="5508104" cy="5508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61822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2612783807"/>
              </p:ext>
            </p:extLst>
          </p:nvPr>
        </p:nvGraphicFramePr>
        <p:xfrm>
          <a:off x="3059832" y="1390335"/>
          <a:ext cx="5184576" cy="351945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857224" y="928670"/>
            <a:ext cx="2000264" cy="92333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Информация на русском языке (устная)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57224" y="2000240"/>
            <a:ext cx="2000264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Символы и знаки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57224" y="2571744"/>
            <a:ext cx="2000264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Математический язык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57224" y="3429000"/>
            <a:ext cx="2000264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Семафорная азбука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28662" y="4286256"/>
            <a:ext cx="2000264" cy="92333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Информация на русском языке (письменная)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928662" y="5429264"/>
            <a:ext cx="2000264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Пиктограммы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6486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1233 0.00486 C 0.17275 -0.0169 0.23316 -0.03866 0.3007 -0.03611 C 0.36823 -0.03357 0.48056 0.01088 0.51806 0.02037 " pathEditMode="relative" ptsTypes="aaA">
                                      <p:cBhvr>
                                        <p:cTn id="1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1.48148E-6 C 0.09948 0.03981 0.19931 0.07963 0.28021 0.11551 C 0.36129 0.15139 0.44671 0.19583 0.48594 0.21481 C 0.52518 0.23403 0.52014 0.23125 0.51528 0.22893 " pathEditMode="relative" rAng="0" ptsTypes="aaaA">
                                      <p:cBhvr>
                                        <p:cTn id="1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200" y="117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1042 0.0088 C 0.15764 0.04421 0.20487 0.07963 0.2757 0.11389 C 0.34653 0.14815 0.49219 0.19722 0.53542 0.21389 " pathEditMode="relative" ptsTypes="aaA">
                                      <p:cBhvr>
                                        <p:cTn id="2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7.40741E-7 C 0.07726 0.03634 0.15469 0.07292 0.24341 0.1037 C 0.33212 0.13449 0.48403 0.1706 0.53316 0.18403 " pathEditMode="relative" rAng="0" ptsTypes="aaA">
                                      <p:cBhvr>
                                        <p:cTn id="2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600" y="9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0798 -0.00532 C 0.13073 -0.03055 0.15364 -0.05555 0.18819 -0.07801 C 0.22274 -0.10069 0.26805 -0.1044 0.31475 -0.1412 C 0.36146 -0.17801 0.43732 -0.27106 0.4684 -0.30023 C 0.49965 -0.32893 0.49687 -0.31273 0.50173 -0.3162 " pathEditMode="relative" rAng="0" ptsTypes="aaaaA">
                                      <p:cBhvr>
                                        <p:cTn id="2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700" y="-16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1215 -0.00579 C 0.10937 0.00324 0.10659 0.01227 0.1467 0.01227 C 0.1868 0.01227 0.2901 -0.00463 0.3526 -0.00579 C 0.4151 -0.00695 0.4684 -0.00116 0.5217 0.00463 " pathEditMode="relative" ptsTypes="aaaA">
                                      <p:cBhvr>
                                        <p:cTn id="32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/>
          </p:cNvSpPr>
          <p:nvPr/>
        </p:nvSpPr>
        <p:spPr>
          <a:xfrm>
            <a:off x="827584" y="337220"/>
            <a:ext cx="822960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r>
              <a:rPr lang="ru-RU" sz="4800" b="1" dirty="0" smtClean="0">
                <a:latin typeface="Times New Roman" pitchFamily="18" charset="0"/>
                <a:cs typeface="Times New Roman" pitchFamily="18" charset="0"/>
              </a:rPr>
              <a:t>Достиг ли я цели?</a:t>
            </a:r>
            <a:endParaRPr lang="ru-RU" sz="4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Объект 2"/>
          <p:cNvSpPr txBox="1">
            <a:spLocks/>
          </p:cNvSpPr>
          <p:nvPr/>
        </p:nvSpPr>
        <p:spPr>
          <a:xfrm>
            <a:off x="785786" y="2214554"/>
            <a:ext cx="7704856" cy="3849291"/>
          </a:xfrm>
          <a:prstGeom prst="rect">
            <a:avLst/>
          </a:prstGeom>
        </p:spPr>
        <p:txBody>
          <a:bodyPr>
            <a:normAutofit/>
          </a:bodyPr>
          <a:lstStyle>
            <a:lvl1pPr marL="365760" indent="-283464" algn="l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37744" algn="l" rtl="0" eaLnBrk="1" latinLnBrk="0" hangingPunct="1">
              <a:lnSpc>
                <a:spcPct val="100000"/>
              </a:lnSpc>
              <a:spcBef>
                <a:spcPts val="550"/>
              </a:spcBef>
              <a:buClr>
                <a:schemeClr val="accent1"/>
              </a:buClr>
              <a:buFont typeface="Verdana"/>
              <a:buChar char="◦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86968" indent="-22860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2"/>
              </a:buClr>
              <a:buFont typeface="Wingdings 2"/>
              <a:buChar char="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173736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8448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0876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5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1907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3055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indent="9525" algn="ctr">
              <a:buFont typeface="Wingdings 2"/>
              <a:buNone/>
            </a:pP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Я знаю, что такое…</a:t>
            </a:r>
          </a:p>
          <a:p>
            <a:pPr indent="9525" algn="ctr">
              <a:buFont typeface="Wingdings 2"/>
              <a:buNone/>
            </a:pP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Я научился…</a:t>
            </a:r>
          </a:p>
          <a:p>
            <a:pPr indent="9525" algn="ctr">
              <a:buFont typeface="Wingdings 2"/>
              <a:buNone/>
            </a:pPr>
            <a:endParaRPr lang="ru-RU" sz="4000" b="1" dirty="0"/>
          </a:p>
        </p:txBody>
      </p:sp>
    </p:spTree>
    <p:extLst>
      <p:ext uri="{BB962C8B-B14F-4D97-AF65-F5344CB8AC3E}">
        <p14:creationId xmlns:p14="http://schemas.microsoft.com/office/powerpoint/2010/main" val="3349714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 txBox="1">
            <a:spLocks/>
          </p:cNvSpPr>
          <p:nvPr/>
        </p:nvSpPr>
        <p:spPr>
          <a:xfrm>
            <a:off x="785786" y="2214554"/>
            <a:ext cx="7704856" cy="3849291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marL="365760" indent="-283464" algn="l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37744" algn="l" rtl="0" eaLnBrk="1" latinLnBrk="0" hangingPunct="1">
              <a:lnSpc>
                <a:spcPct val="100000"/>
              </a:lnSpc>
              <a:spcBef>
                <a:spcPts val="550"/>
              </a:spcBef>
              <a:buClr>
                <a:schemeClr val="accent1"/>
              </a:buClr>
              <a:buFont typeface="Verdana"/>
              <a:buChar char="◦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86968" indent="-22860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2"/>
              </a:buClr>
              <a:buFont typeface="Wingdings 2"/>
              <a:buChar char="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173736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8448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0876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5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1907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3055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indent="9525" algn="ctr">
              <a:buFont typeface="Wingdings 2"/>
              <a:buNone/>
            </a:pPr>
            <a:r>
              <a:rPr lang="ru-RU" sz="4000" b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Обязательное задание</a:t>
            </a:r>
          </a:p>
          <a:p>
            <a:pPr indent="9525">
              <a:buFont typeface="Wingdings 2"/>
              <a:buNone/>
            </a:pPr>
            <a:r>
              <a:rPr lang="ru-RU" sz="4000" smtClean="0">
                <a:latin typeface="Times New Roman" pitchFamily="18" charset="0"/>
                <a:cs typeface="Times New Roman" pitchFamily="18" charset="0"/>
              </a:rPr>
              <a:t>§1.4, на стр. 35 письменно вопросы 3,4</a:t>
            </a:r>
          </a:p>
          <a:p>
            <a:pPr indent="9525" algn="ctr">
              <a:buFont typeface="Wingdings 2"/>
              <a:buNone/>
            </a:pPr>
            <a:r>
              <a:rPr lang="ru-RU" sz="4000" b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Дополнительное задание</a:t>
            </a:r>
          </a:p>
          <a:p>
            <a:pPr indent="9525">
              <a:buFont typeface="Wingdings 2"/>
              <a:buNone/>
            </a:pPr>
            <a:r>
              <a:rPr lang="ru-RU" sz="4000" smtClean="0">
                <a:latin typeface="Times New Roman" pitchFamily="18" charset="0"/>
                <a:cs typeface="Times New Roman" pitchFamily="18" charset="0"/>
              </a:rPr>
              <a:t>Провести исследование на тему «Какой естественный язык самый распространенный»?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683568" y="332656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ru-RU" sz="4800" b="1" dirty="0" smtClean="0">
                <a:latin typeface="Times New Roman" pitchFamily="18" charset="0"/>
                <a:cs typeface="Times New Roman" pitchFamily="18" charset="0"/>
              </a:rPr>
              <a:t>Домашнее задание</a:t>
            </a:r>
            <a:endParaRPr lang="ru-RU" sz="48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8907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494</TotalTime>
  <Words>313</Words>
  <Application>Microsoft Office PowerPoint</Application>
  <PresentationFormat>Экран (4:3)</PresentationFormat>
  <Paragraphs>52</Paragraphs>
  <Slides>19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Солнцестояние</vt:lpstr>
      <vt:lpstr>Проверка д/з - Приведите примеры известных вам носителей информации. - Дайте определение информационного процесса. - Что такое информационная деятельность. -  Опишите в общих чертах организацию WWW/ - Какие поисковые системы вам известны? - Каким браузером вы пользуетесь в школе? -  Перечислите основные типы поисковых запросов. - Что обеспечивают гиперссылки в плане навигации по информационным ресурсам Всемирной паутины? </vt:lpstr>
      <vt:lpstr>Презентация PowerPoint</vt:lpstr>
      <vt:lpstr>Презентация PowerPoint</vt:lpstr>
      <vt:lpstr>Презентация PowerPoint</vt:lpstr>
      <vt:lpstr>Моя цель</vt:lpstr>
      <vt:lpstr>Цель урока </vt:lpstr>
      <vt:lpstr>Задание 1.  ЗНАКИ РАЗНЫЕ ВАЖНЫ, ЗНАКИ ВСЯКИЕ НУЖНЫ</vt:lpstr>
      <vt:lpstr>        </vt:lpstr>
      <vt:lpstr>Знак – это заменитель объекта: предмета, явления, действия, свойства или отношения.  </vt:lpstr>
      <vt:lpstr>Набор знаков (знаковая система) позволяет переда-ющему информацию вызвать в сознании принимающего информацию образ объекта. </vt:lpstr>
      <vt:lpstr>Знаковая система определяется множеством всех входящих в нее знаков (алфавитом) и правилами оперирования этими знаками.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Домашнее задание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Елена</dc:creator>
  <cp:lastModifiedBy>Елена</cp:lastModifiedBy>
  <cp:revision>10</cp:revision>
  <dcterms:created xsi:type="dcterms:W3CDTF">2017-06-13T06:41:04Z</dcterms:created>
  <dcterms:modified xsi:type="dcterms:W3CDTF">2017-06-14T10:24:34Z</dcterms:modified>
</cp:coreProperties>
</file>